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4"/>
  </p:sldMasterIdLst>
  <p:notesMasterIdLst>
    <p:notesMasterId r:id="rId28"/>
  </p:notesMasterIdLst>
  <p:sldIdLst>
    <p:sldId id="256" r:id="rId5"/>
    <p:sldId id="284" r:id="rId6"/>
    <p:sldId id="286" r:id="rId7"/>
    <p:sldId id="278" r:id="rId8"/>
    <p:sldId id="279" r:id="rId9"/>
    <p:sldId id="269" r:id="rId10"/>
    <p:sldId id="281" r:id="rId11"/>
    <p:sldId id="288" r:id="rId12"/>
    <p:sldId id="258" r:id="rId13"/>
    <p:sldId id="257" r:id="rId14"/>
    <p:sldId id="285" r:id="rId15"/>
    <p:sldId id="283" r:id="rId16"/>
    <p:sldId id="259" r:id="rId17"/>
    <p:sldId id="264" r:id="rId18"/>
    <p:sldId id="260" r:id="rId19"/>
    <p:sldId id="261" r:id="rId20"/>
    <p:sldId id="271" r:id="rId21"/>
    <p:sldId id="280" r:id="rId22"/>
    <p:sldId id="262" r:id="rId23"/>
    <p:sldId id="277" r:id="rId24"/>
    <p:sldId id="275" r:id="rId25"/>
    <p:sldId id="265" r:id="rId26"/>
    <p:sldId id="287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cobs, Larry A" initials="JLA" lastIdx="2" clrIdx="0">
    <p:extLst>
      <p:ext uri="{19B8F6BF-5375-455C-9EA6-DF929625EA0E}">
        <p15:presenceInfo xmlns:p15="http://schemas.microsoft.com/office/powerpoint/2012/main" userId="Jacobs, Larry 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DFE4"/>
    <a:srgbClr val="EBF0F2"/>
    <a:srgbClr val="003399"/>
    <a:srgbClr val="00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87774" autoAdjust="0"/>
  </p:normalViewPr>
  <p:slideViewPr>
    <p:cSldViewPr>
      <p:cViewPr varScale="1">
        <p:scale>
          <a:sx n="100" d="100"/>
          <a:sy n="100" d="100"/>
        </p:scale>
        <p:origin x="189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F94F2-C18D-4D30-8886-111797FCC402}" type="datetimeFigureOut">
              <a:rPr lang="en-US" smtClean="0"/>
              <a:t>7/20/2022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59F71E-C6C1-425F-9BE9-AE6BA753D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824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362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8085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5861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540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9152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85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38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6829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ctr" rtl="0" eaLnBrk="1" fontAlgn="b" latinLnBrk="0" hangingPunct="1">
              <a:spcBef>
                <a:spcPts val="0"/>
              </a:spcBef>
              <a:spcAft>
                <a:spcPts val="0"/>
              </a:spcAft>
            </a:pPr>
            <a:endParaRPr lang="en-US" sz="12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147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1865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ctr" rtl="0" eaLnBrk="1" fontAlgn="b" latinLnBrk="0" hangingPunct="1">
              <a:spcBef>
                <a:spcPts val="0"/>
              </a:spcBef>
              <a:spcAft>
                <a:spcPts val="0"/>
              </a:spcAft>
            </a:pPr>
            <a:endParaRPr lang="en-US" sz="1200" b="0" i="0" u="none" strike="noStrike" dirty="0">
              <a:effectLst/>
              <a:latin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211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5620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W/M involved in alcohol above was involved in arrest incident.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59F71E-C6C1-425F-9BE9-AE6BA753DFD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54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94D08264-D0E3-4A42-A824-3EEB04E95A70}" type="datetimeFigureOut">
              <a:rPr lang="en-US" smtClean="0"/>
              <a:t>7/20/2022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4FA2DD5A-14D2-4A82-84E6-75382E44D94F}" type="slidenum">
              <a:rPr lang="en-US" smtClean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TextBox 12"/>
          <p:cNvSpPr txBox="1"/>
          <p:nvPr/>
        </p:nvSpPr>
        <p:spPr>
          <a:xfrm>
            <a:off x="552510" y="2362200"/>
            <a:ext cx="803898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Cambria" pitchFamily="18" charset="0"/>
              </a:rPr>
              <a:t>Encounters Leading to</a:t>
            </a:r>
          </a:p>
          <a:p>
            <a:pPr algn="ctr"/>
            <a:r>
              <a:rPr lang="en-US" sz="5400" b="1" dirty="0">
                <a:latin typeface="Cambria" pitchFamily="18" charset="0"/>
              </a:rPr>
              <a:t>Detentions</a:t>
            </a:r>
          </a:p>
          <a:p>
            <a:pPr algn="ctr"/>
            <a:endParaRPr lang="en-US" sz="5400" b="1" dirty="0">
              <a:latin typeface="Cambria" pitchFamily="18" charset="0"/>
            </a:endParaRPr>
          </a:p>
          <a:p>
            <a:pPr lvl="0" algn="ctr"/>
            <a:r>
              <a:rPr lang="en-US" sz="2800" b="1" dirty="0">
                <a:solidFill>
                  <a:prstClr val="white"/>
                </a:solidFill>
                <a:latin typeface="Cambria" pitchFamily="18" charset="0"/>
              </a:rPr>
              <a:t>June 2022</a:t>
            </a:r>
          </a:p>
          <a:p>
            <a:pPr algn="ctr"/>
            <a:endParaRPr lang="en-US" sz="5400" b="1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03991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122036"/>
            <a:ext cx="7391400" cy="1338233"/>
          </a:xfrm>
        </p:spPr>
        <p:txBody>
          <a:bodyPr>
            <a:normAutofit/>
          </a:bodyPr>
          <a:lstStyle/>
          <a:p>
            <a:pPr algn="ctr"/>
            <a:r>
              <a:rPr lang="en-US" sz="3200" u="sng" dirty="0">
                <a:latin typeface="Cambria" pitchFamily="18" charset="0"/>
              </a:rPr>
              <a:t>Total Detentions: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u="sng" dirty="0">
                <a:solidFill>
                  <a:srgbClr val="0070C0"/>
                </a:solidFill>
                <a:latin typeface="Cambria" pitchFamily="18" charset="0"/>
              </a:rPr>
              <a:t>Non-Officer Initiated (19) </a:t>
            </a:r>
            <a:r>
              <a:rPr lang="en-US" sz="3200" u="sng" dirty="0">
                <a:latin typeface="Cambria" pitchFamily="18" charset="0"/>
              </a:rPr>
              <a:t>and </a:t>
            </a:r>
            <a:r>
              <a:rPr lang="en-US" sz="3200" u="sng" dirty="0">
                <a:solidFill>
                  <a:srgbClr val="0070C0"/>
                </a:solidFill>
                <a:latin typeface="Cambria" pitchFamily="18" charset="0"/>
              </a:rPr>
              <a:t>Officer Initiated (14)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4897341"/>
              </p:ext>
            </p:extLst>
          </p:nvPr>
        </p:nvGraphicFramePr>
        <p:xfrm>
          <a:off x="2476500" y="3717584"/>
          <a:ext cx="4724400" cy="2302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73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1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2758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Review of Standards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Incidents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779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Arrests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7797">
                <a:tc>
                  <a:txBody>
                    <a:bodyPr/>
                    <a:lstStyle/>
                    <a:p>
                      <a:pPr algn="l"/>
                      <a:r>
                        <a:rPr lang="en-US" sz="1400" b="1" baseline="0" dirty="0"/>
                        <a:t>Probable Cause: </a:t>
                      </a:r>
                      <a:r>
                        <a:rPr lang="en-US" sz="1400" b="1" dirty="0"/>
                        <a:t>No Arrest</a:t>
                      </a:r>
                      <a:r>
                        <a:rPr lang="en-US" sz="1400" b="1" baseline="0" dirty="0"/>
                        <a:t> 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779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Reasonable Suspicion: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No Arrest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779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Unconstitutional Encounters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26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Total </a:t>
                      </a:r>
                      <a:r>
                        <a:rPr lang="en-US" sz="1400" b="1" dirty="0">
                          <a:solidFill>
                            <a:srgbClr val="FF0000"/>
                          </a:solidFill>
                          <a:effectLst/>
                        </a:rPr>
                        <a:t>Detentions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51283553"/>
              </p:ext>
            </p:extLst>
          </p:nvPr>
        </p:nvGraphicFramePr>
        <p:xfrm>
          <a:off x="1905000" y="1602587"/>
          <a:ext cx="5867400" cy="17147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9800">
                  <a:extLst>
                    <a:ext uri="{9D8B030D-6E8A-4147-A177-3AD203B41FA5}">
                      <a16:colId xmlns:a16="http://schemas.microsoft.com/office/drawing/2014/main" val="3132206198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597329839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585041405"/>
                    </a:ext>
                  </a:extLst>
                </a:gridCol>
              </a:tblGrid>
              <a:tr h="6716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   </a:t>
                      </a:r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Total Detentions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Detention Percentages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606294"/>
                  </a:ext>
                </a:extLst>
              </a:tr>
              <a:tr h="623729">
                <a:tc>
                  <a:txBody>
                    <a:bodyPr/>
                    <a:lstStyle/>
                    <a:p>
                      <a:r>
                        <a:rPr lang="en-US" dirty="0"/>
                        <a:t>Non-Officer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7357777"/>
                  </a:ext>
                </a:extLst>
              </a:tr>
              <a:tr h="403002">
                <a:tc>
                  <a:txBody>
                    <a:bodyPr/>
                    <a:lstStyle/>
                    <a:p>
                      <a:r>
                        <a:rPr lang="en-US" dirty="0"/>
                        <a:t>Officer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19228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50359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  <a:alpha val="92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003" y="33220"/>
            <a:ext cx="7467600" cy="423980"/>
          </a:xfrm>
        </p:spPr>
        <p:txBody>
          <a:bodyPr>
            <a:noAutofit/>
          </a:bodyPr>
          <a:lstStyle/>
          <a:p>
            <a:pPr algn="ctr"/>
            <a:r>
              <a:rPr lang="en-US" sz="2400"/>
              <a:t>Detention Summaries 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047" y="6060216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25968143"/>
              </p:ext>
            </p:extLst>
          </p:nvPr>
        </p:nvGraphicFramePr>
        <p:xfrm>
          <a:off x="0" y="609599"/>
          <a:ext cx="9067800" cy="6212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5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8564">
                  <a:extLst>
                    <a:ext uri="{9D8B030D-6E8A-4147-A177-3AD203B41FA5}">
                      <a16:colId xmlns:a16="http://schemas.microsoft.com/office/drawing/2014/main" val="2608209517"/>
                    </a:ext>
                  </a:extLst>
                </a:gridCol>
                <a:gridCol w="36386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95237">
                  <a:extLst>
                    <a:ext uri="{9D8B030D-6E8A-4147-A177-3AD203B41FA5}">
                      <a16:colId xmlns:a16="http://schemas.microsoft.com/office/drawing/2014/main" val="2629319943"/>
                    </a:ext>
                  </a:extLst>
                </a:gridCol>
              </a:tblGrid>
              <a:tr h="996683">
                <a:tc>
                  <a:txBody>
                    <a:bodyPr/>
                    <a:lstStyle/>
                    <a:p>
                      <a:pPr algn="ctr"/>
                      <a:r>
                        <a:rPr lang="en-US" sz="180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Non-officer Initiated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u="sng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ea typeface="Cambria" panose="02040503050406030204" pitchFamily="18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u="sng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Cambria" panose="02040503050406030204" pitchFamily="18" charset="0"/>
                          <a:cs typeface="Arial" panose="020B0604020202020204" pitchFamily="34" charset="0"/>
                        </a:rPr>
                        <a:t>(19</a:t>
                      </a:r>
                      <a:r>
                        <a:rPr lang="en-US" sz="1800" u="sng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Officer Initiated</a:t>
                      </a:r>
                      <a:r>
                        <a:rPr lang="en-US" sz="1800" dirty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u="sng" dirty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(14)</a:t>
                      </a:r>
                      <a:endParaRPr lang="en-US" sz="18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018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Accident related DUI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Concealed Weapon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02141209"/>
                  </a:ext>
                </a:extLst>
              </a:tr>
              <a:tr h="3828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Assault &amp; Batter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DUI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70680"/>
                  </a:ext>
                </a:extLst>
              </a:tr>
              <a:tr h="4610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Brandishing a F/A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Felony Narcotic Use </a:t>
                      </a: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92848351"/>
                  </a:ext>
                </a:extLst>
              </a:tr>
              <a:tr h="3845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Burglary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Traffic/ expired registration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7296800"/>
                  </a:ext>
                </a:extLst>
              </a:tr>
              <a:tr h="478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Disorder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Traffic/ revocation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046821"/>
                  </a:ext>
                </a:extLst>
              </a:tr>
              <a:tr h="435110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Domestic armed w knife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Trespassing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2006543"/>
                  </a:ext>
                </a:extLst>
              </a:tr>
              <a:tr h="4785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775" algn="l"/>
                        </a:tabLs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Domestic Assault &amp; Battery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Unauthorized Use/ Stolen MV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429968"/>
                  </a:ext>
                </a:extLst>
              </a:tr>
              <a:tr h="6397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775" algn="l"/>
                        </a:tabLs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Larceny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Underage Possession/ DUI Investigation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0496595"/>
                  </a:ext>
                </a:extLst>
              </a:tr>
              <a:tr h="6397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775" algn="l"/>
                        </a:tabLs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Shooting from Vehicle/ Malicious Wounding (2 victims)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Warrant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646525"/>
                  </a:ext>
                </a:extLst>
              </a:tr>
              <a:tr h="47476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775" algn="l"/>
                        </a:tabLs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Shoplifting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BF0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807088"/>
                  </a:ext>
                </a:extLst>
              </a:tr>
              <a:tr h="43886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247775" algn="l"/>
                        </a:tabLst>
                      </a:pPr>
                      <a:r>
                        <a:rPr lang="en-US" sz="18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Stolen Motor Vehicle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5DF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9186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1802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81000"/>
            <a:ext cx="7467600" cy="1524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u="sng" dirty="0">
                <a:latin typeface="Cambria" pitchFamily="18" charset="0"/>
              </a:rPr>
              <a:t>All Detentions: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u="sng" dirty="0">
                <a:solidFill>
                  <a:srgbClr val="0070C0"/>
                </a:solidFill>
                <a:latin typeface="Cambria" pitchFamily="18" charset="0"/>
              </a:rPr>
              <a:t>Non-Officer (19) Initiated </a:t>
            </a:r>
            <a:r>
              <a:rPr lang="en-US" sz="3200" u="sng" dirty="0">
                <a:latin typeface="Cambria" pitchFamily="18" charset="0"/>
              </a:rPr>
              <a:t>and </a:t>
            </a:r>
            <a:r>
              <a:rPr lang="en-US" sz="3200" u="sng" dirty="0">
                <a:solidFill>
                  <a:srgbClr val="0070C0"/>
                </a:solidFill>
                <a:latin typeface="Cambria" pitchFamily="18" charset="0"/>
              </a:rPr>
              <a:t>Officer Initiated (14) </a:t>
            </a:r>
            <a:r>
              <a:rPr lang="en-US" sz="3200" u="sng" dirty="0">
                <a:latin typeface="Cambria" pitchFamily="18" charset="0"/>
              </a:rPr>
              <a:t>resulted in </a:t>
            </a:r>
            <a:r>
              <a:rPr lang="en-US" sz="3200" u="sng" dirty="0">
                <a:solidFill>
                  <a:srgbClr val="FFC000"/>
                </a:solidFill>
                <a:latin typeface="Cambria" pitchFamily="18" charset="0"/>
              </a:rPr>
              <a:t>42 Individuals </a:t>
            </a:r>
            <a:r>
              <a:rPr lang="en-US" sz="3200" u="sng" dirty="0">
                <a:latin typeface="Cambria" pitchFamily="18" charset="0"/>
              </a:rPr>
              <a:t>Contacted</a:t>
            </a:r>
            <a:r>
              <a:rPr lang="en-US" sz="3200" u="sng" dirty="0">
                <a:solidFill>
                  <a:srgbClr val="C00000"/>
                </a:solidFill>
                <a:latin typeface="Cambria" pitchFamily="18" charset="0"/>
              </a:rPr>
              <a:t> 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6614481"/>
              </p:ext>
            </p:extLst>
          </p:nvPr>
        </p:nvGraphicFramePr>
        <p:xfrm>
          <a:off x="457201" y="2263140"/>
          <a:ext cx="8229480" cy="35280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4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48632">
                  <a:extLst>
                    <a:ext uri="{9D8B030D-6E8A-4147-A177-3AD203B41FA5}">
                      <a16:colId xmlns:a16="http://schemas.microsoft.com/office/drawing/2014/main" val="330983637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1050992105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2920412205"/>
                    </a:ext>
                  </a:extLst>
                </a:gridCol>
                <a:gridCol w="6270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531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709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722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Review of Standards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57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Arrests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0968">
                <a:tc>
                  <a:txBody>
                    <a:bodyPr/>
                    <a:lstStyle/>
                    <a:p>
                      <a:pPr algn="l"/>
                      <a:r>
                        <a:rPr lang="en-US" sz="1400" b="1" baseline="0" dirty="0"/>
                        <a:t>Probable Cause: </a:t>
                      </a:r>
                      <a:r>
                        <a:rPr lang="en-US" sz="1400" b="1" dirty="0"/>
                        <a:t>No Arrest</a:t>
                      </a:r>
                      <a:r>
                        <a:rPr lang="en-US" sz="1400" b="1" baseline="0" dirty="0"/>
                        <a:t> </a:t>
                      </a:r>
                      <a:endParaRPr lang="en-US" sz="14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3096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Reasonable Suspicion:</a:t>
                      </a:r>
                      <a:r>
                        <a:rPr lang="en-US" sz="1400" b="1" baseline="0" dirty="0"/>
                        <a:t> </a:t>
                      </a:r>
                      <a:r>
                        <a:rPr lang="en-US" sz="1400" b="1" dirty="0"/>
                        <a:t>No Arrest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075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Unconstitutional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57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Total </a:t>
                      </a:r>
                      <a:r>
                        <a:rPr lang="en-US" sz="1400" b="1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800" y="60198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907657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5657" y="76200"/>
            <a:ext cx="8153400" cy="106680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Cambria" pitchFamily="18" charset="0"/>
              </a:rPr>
              <a:t>Officer-Initiated</a:t>
            </a:r>
            <a:r>
              <a:rPr lang="en-US" sz="4000" dirty="0">
                <a:latin typeface="Cambria" pitchFamily="18" charset="0"/>
              </a:rPr>
              <a:t> Contacts:</a:t>
            </a:r>
            <a:r>
              <a:rPr lang="en-US" sz="4000" dirty="0">
                <a:solidFill>
                  <a:srgbClr val="0070C0"/>
                </a:solidFill>
                <a:latin typeface="Cambria" pitchFamily="18" charset="0"/>
              </a:rPr>
              <a:t>14 </a:t>
            </a:r>
            <a:br>
              <a:rPr lang="en-US" sz="4000" dirty="0">
                <a:solidFill>
                  <a:srgbClr val="0070C0"/>
                </a:solidFill>
                <a:latin typeface="Cambria" pitchFamily="18" charset="0"/>
              </a:rPr>
            </a:br>
            <a:r>
              <a:rPr lang="en-US" sz="4000" dirty="0">
                <a:solidFill>
                  <a:srgbClr val="FFC000"/>
                </a:solidFill>
                <a:latin typeface="Cambria" pitchFamily="18" charset="0"/>
              </a:rPr>
              <a:t> Individuals </a:t>
            </a:r>
            <a:r>
              <a:rPr lang="en-US" sz="4000" dirty="0">
                <a:latin typeface="Cambria" pitchFamily="18" charset="0"/>
              </a:rPr>
              <a:t>Contacted: </a:t>
            </a:r>
            <a:r>
              <a:rPr lang="en-US" sz="4000" dirty="0">
                <a:solidFill>
                  <a:srgbClr val="FFC000"/>
                </a:solidFill>
                <a:latin typeface="Cambria" pitchFamily="18" charset="0"/>
              </a:rPr>
              <a:t>17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1708114"/>
              </p:ext>
            </p:extLst>
          </p:nvPr>
        </p:nvGraphicFramePr>
        <p:xfrm>
          <a:off x="82182" y="1164236"/>
          <a:ext cx="900035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13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69664">
                  <a:extLst>
                    <a:ext uri="{9D8B030D-6E8A-4147-A177-3AD203B41FA5}">
                      <a16:colId xmlns:a16="http://schemas.microsoft.com/office/drawing/2014/main" val="2174400244"/>
                    </a:ext>
                  </a:extLst>
                </a:gridCol>
                <a:gridCol w="5346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2146">
                  <a:extLst>
                    <a:ext uri="{9D8B030D-6E8A-4147-A177-3AD203B41FA5}">
                      <a16:colId xmlns:a16="http://schemas.microsoft.com/office/drawing/2014/main" val="2956084453"/>
                    </a:ext>
                  </a:extLst>
                </a:gridCol>
                <a:gridCol w="5948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7477">
                  <a:extLst>
                    <a:ext uri="{9D8B030D-6E8A-4147-A177-3AD203B41FA5}">
                      <a16:colId xmlns:a16="http://schemas.microsoft.com/office/drawing/2014/main" val="3982231441"/>
                    </a:ext>
                  </a:extLst>
                </a:gridCol>
                <a:gridCol w="6202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218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431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181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Reason (Crime) Detained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  <a:r>
                        <a:rPr lang="en-US" sz="14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Individuals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Contacted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Total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  <a:latin typeface="+mn-lt"/>
                        </a:rPr>
                        <a:t>Officer Initiated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latin typeface="+mn-lt"/>
                        </a:rPr>
                        <a:t> </a:t>
                      </a:r>
                    </a:p>
                    <a:p>
                      <a:pPr algn="ctr"/>
                      <a:endParaRPr lang="en-US" sz="14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200" dirty="0">
                          <a:solidFill>
                            <a:srgbClr val="C00000"/>
                          </a:solidFill>
                          <a:latin typeface="+mn-lt"/>
                        </a:rPr>
                        <a:t>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400" dirty="0">
                        <a:latin typeface="+mn-lt"/>
                      </a:endParaRP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% of Total</a:t>
                      </a:r>
                    </a:p>
                    <a:p>
                      <a:pPr algn="ctr"/>
                      <a:endParaRPr lang="en-US" sz="1400" dirty="0">
                        <a:latin typeface="+mn-lt"/>
                      </a:endParaRPr>
                    </a:p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 </a:t>
                      </a:r>
                      <a:r>
                        <a:rPr lang="en-US" sz="1200" dirty="0">
                          <a:solidFill>
                            <a:srgbClr val="C00000"/>
                          </a:solidFill>
                          <a:latin typeface="+mn-lt"/>
                        </a:rPr>
                        <a:t>Incidents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Alcohol</a:t>
                      </a:r>
                      <a:r>
                        <a:rPr lang="en-US" sz="1400" b="1" baseline="0" dirty="0">
                          <a:latin typeface="+mn-lt"/>
                        </a:rPr>
                        <a:t> Related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Major Crime -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Major</a:t>
                      </a:r>
                      <a:r>
                        <a:rPr lang="en-US" sz="1400" b="1" baseline="0" dirty="0">
                          <a:latin typeface="+mn-lt"/>
                        </a:rPr>
                        <a:t> Crime - Property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Minor Crime - Person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Minor Crime -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Narcotics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Other</a:t>
                      </a:r>
                      <a:endParaRPr 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Traffic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Warrant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12763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Total 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7308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% of Total Individuals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i="0" dirty="0">
                        <a:latin typeface="+mn-lt"/>
                      </a:endParaRPr>
                    </a:p>
                    <a:p>
                      <a:pPr algn="ctr"/>
                      <a:r>
                        <a:rPr lang="en-US" sz="1600" b="1" i="0" dirty="0">
                          <a:latin typeface="+mn-lt"/>
                        </a:rPr>
                        <a:t>------</a:t>
                      </a:r>
                    </a:p>
                  </a:txBody>
                  <a:tcPr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+mn-lt"/>
                        </a:rPr>
                        <a:t>--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266" y="6390051"/>
            <a:ext cx="626345" cy="62634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8635942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95300" y="0"/>
            <a:ext cx="8153400" cy="1066799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70C0"/>
                </a:solidFill>
                <a:latin typeface="Cambria" pitchFamily="18" charset="0"/>
              </a:rPr>
              <a:t>Officer-Initiated</a:t>
            </a:r>
            <a:r>
              <a:rPr lang="en-US" sz="36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3600" dirty="0">
                <a:solidFill>
                  <a:srgbClr val="0070C0"/>
                </a:solidFill>
                <a:latin typeface="Cambria" pitchFamily="18" charset="0"/>
              </a:rPr>
              <a:t>Detentions: 14</a:t>
            </a:r>
            <a:br>
              <a:rPr lang="en-US" sz="3600" u="sng" dirty="0">
                <a:latin typeface="Cambria" pitchFamily="18" charset="0"/>
              </a:rPr>
            </a:br>
            <a:r>
              <a:rPr lang="en-US" sz="3200" dirty="0">
                <a:latin typeface="Cambria" pitchFamily="18" charset="0"/>
              </a:rPr>
              <a:t>Outcomes for </a:t>
            </a:r>
            <a:r>
              <a:rPr lang="en-US" sz="3200" dirty="0">
                <a:solidFill>
                  <a:srgbClr val="FFC000"/>
                </a:solidFill>
                <a:latin typeface="Cambria" pitchFamily="18" charset="0"/>
              </a:rPr>
              <a:t>17 individuals</a:t>
            </a:r>
            <a:endParaRPr lang="en-US" sz="3200" i="1" u="sng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0267696"/>
              </p:ext>
            </p:extLst>
          </p:nvPr>
        </p:nvGraphicFramePr>
        <p:xfrm>
          <a:off x="0" y="1066799"/>
          <a:ext cx="9199526" cy="49817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978333975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9269226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48563305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0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53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79587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Law-Enforcement</a:t>
                      </a:r>
                      <a:r>
                        <a:rPr lang="en-US" sz="1400" baseline="0" dirty="0">
                          <a:latin typeface="+mn-lt"/>
                        </a:rPr>
                        <a:t> Action</a:t>
                      </a:r>
                      <a:endParaRPr lang="en-US" sz="1400" dirty="0"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AF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AM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HF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FFC000"/>
                          </a:solidFill>
                          <a:latin typeface="+mn-lt"/>
                        </a:rPr>
                        <a:t>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Total </a:t>
                      </a:r>
                      <a:r>
                        <a:rPr lang="en-US" sz="1600" dirty="0">
                          <a:solidFill>
                            <a:srgbClr val="C00000"/>
                          </a:solidFill>
                          <a:latin typeface="+mn-lt"/>
                        </a:rPr>
                        <a:t>Detention </a:t>
                      </a:r>
                      <a:r>
                        <a:rPr lang="en-US" sz="1600" dirty="0">
                          <a:solidFill>
                            <a:schemeClr val="tx1"/>
                          </a:solidFill>
                          <a:latin typeface="+mn-lt"/>
                        </a:rPr>
                        <a:t>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+mn-lt"/>
                        </a:rPr>
                        <a:t>Total % of </a:t>
                      </a:r>
                      <a:r>
                        <a:rPr lang="en-US" sz="1600" baseline="0" dirty="0">
                          <a:latin typeface="+mn-lt"/>
                        </a:rPr>
                        <a:t>Actions</a:t>
                      </a:r>
                      <a:endParaRPr lang="en-US" sz="1600" dirty="0">
                        <a:latin typeface="+mn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68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Physical Arrest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49211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Summons -  M1 &amp; M2  </a:t>
                      </a:r>
                      <a:r>
                        <a:rPr lang="en-US" sz="1000" b="1" dirty="0">
                          <a:latin typeface="+mn-lt"/>
                        </a:rPr>
                        <a:t>(Non-physical arrest)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254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Summons -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latin typeface="+mn-lt"/>
                        </a:rPr>
                        <a:t> M3 &amp; M4</a:t>
                      </a:r>
                      <a:r>
                        <a:rPr lang="en-US" sz="1400" b="1" baseline="0" dirty="0">
                          <a:latin typeface="+mn-lt"/>
                        </a:rPr>
                        <a:t> / TI</a:t>
                      </a:r>
                      <a:endParaRPr lang="en-US" sz="1200" b="1" dirty="0"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694651"/>
                  </a:ext>
                </a:extLst>
              </a:tr>
              <a:tr h="55827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Warning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68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No Action</a:t>
                      </a:r>
                      <a:r>
                        <a:rPr lang="en-US" sz="1400" b="1" baseline="0" dirty="0">
                          <a:latin typeface="+mn-lt"/>
                        </a:rPr>
                        <a:t> Taken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3713918"/>
                  </a:ext>
                </a:extLst>
              </a:tr>
              <a:tr h="53468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Total Individuals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688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% of Total Individuals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latin typeface="+mn-lt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228600" y="6081516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Summons [Class 1 &amp; 2 Misdemeanors] are included in overall arrest totals. </a:t>
            </a:r>
          </a:p>
          <a:p>
            <a:pPr algn="ctr"/>
            <a:r>
              <a:rPr lang="en-US" dirty="0"/>
              <a:t>Class 3 &amp; 4 Misdemeanors and Traffic Infractions are not arrestable offenses </a:t>
            </a:r>
          </a:p>
        </p:txBody>
      </p:sp>
    </p:spTree>
    <p:extLst>
      <p:ext uri="{BB962C8B-B14F-4D97-AF65-F5344CB8AC3E}">
        <p14:creationId xmlns:p14="http://schemas.microsoft.com/office/powerpoint/2010/main" val="18363791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95300" y="0"/>
            <a:ext cx="8153400" cy="1143000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Cambria" pitchFamily="18" charset="0"/>
              </a:rPr>
              <a:t>Officer-Initiated </a:t>
            </a:r>
            <a:r>
              <a:rPr lang="en-US" sz="3600" dirty="0">
                <a:solidFill>
                  <a:srgbClr val="FF0000"/>
                </a:solidFill>
                <a:latin typeface="Cambria" pitchFamily="18" charset="0"/>
              </a:rPr>
              <a:t>Detentions</a:t>
            </a:r>
            <a:br>
              <a:rPr lang="en-US" sz="3600" dirty="0">
                <a:latin typeface="Cambria" pitchFamily="18" charset="0"/>
              </a:rPr>
            </a:br>
            <a:r>
              <a:rPr lang="en-US" sz="3600" dirty="0">
                <a:solidFill>
                  <a:prstClr val="white"/>
                </a:solidFill>
                <a:latin typeface="Cambria" pitchFamily="18" charset="0"/>
              </a:rPr>
              <a:t>Arrests:</a:t>
            </a:r>
            <a:r>
              <a:rPr lang="en-US" sz="2800" dirty="0">
                <a:solidFill>
                  <a:srgbClr val="FFC000"/>
                </a:solidFill>
                <a:latin typeface="Cambria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9 incidents </a:t>
            </a:r>
            <a:r>
              <a:rPr lang="en-US" sz="2800" dirty="0">
                <a:solidFill>
                  <a:prstClr val="white"/>
                </a:solidFill>
                <a:latin typeface="Cambria" pitchFamily="18" charset="0"/>
              </a:rPr>
              <a:t>involving </a:t>
            </a:r>
            <a:r>
              <a:rPr lang="en-US" sz="2800" dirty="0">
                <a:solidFill>
                  <a:srgbClr val="FFC000"/>
                </a:solidFill>
                <a:latin typeface="Cambria" pitchFamily="18" charset="0"/>
              </a:rPr>
              <a:t>9 individuals </a:t>
            </a:r>
            <a:endParaRPr lang="en-US" sz="3600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9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969953"/>
              </p:ext>
            </p:extLst>
          </p:nvPr>
        </p:nvGraphicFramePr>
        <p:xfrm>
          <a:off x="0" y="1065682"/>
          <a:ext cx="9220202" cy="5892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46582033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673104354"/>
                    </a:ext>
                  </a:extLst>
                </a:gridCol>
                <a:gridCol w="609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2">
                  <a:extLst>
                    <a:ext uri="{9D8B030D-6E8A-4147-A177-3AD203B41FA5}">
                      <a16:colId xmlns:a16="http://schemas.microsoft.com/office/drawing/2014/main" val="840327617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29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4300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800903">
                <a:tc>
                  <a:txBody>
                    <a:bodyPr/>
                    <a:lstStyle/>
                    <a:p>
                      <a:pPr algn="ctr"/>
                      <a:r>
                        <a:rPr lang="en-US" sz="1400" baseline="0" dirty="0">
                          <a:solidFill>
                            <a:schemeClr val="bg1"/>
                          </a:solidFill>
                        </a:rPr>
                        <a:t>Category</a:t>
                      </a:r>
                      <a:endParaRPr lang="en-US" sz="1400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</a:t>
                      </a:r>
                      <a:r>
                        <a:rPr lang="en-US" sz="140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Individuals</a:t>
                      </a:r>
                      <a:r>
                        <a:rPr lang="en-US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en-US" sz="1400" dirty="0"/>
                        <a:t>Arrested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Total </a:t>
                      </a:r>
                      <a:r>
                        <a:rPr lang="en-US" sz="14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Incidents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% of </a:t>
                      </a:r>
                      <a:r>
                        <a:rPr lang="en-US" sz="1400" dirty="0">
                          <a:latin typeface="+mn-lt"/>
                        </a:rPr>
                        <a:t>Total Incidents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55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Alcohol</a:t>
                      </a:r>
                      <a:r>
                        <a:rPr lang="en-US" sz="1400" b="1" baseline="0" dirty="0">
                          <a:latin typeface="+mn-lt"/>
                        </a:rPr>
                        <a:t> Related</a:t>
                      </a:r>
                      <a:endParaRPr lang="en-US" sz="1400" b="1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837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Major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837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Major Crime –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837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Minor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37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Minor Crime -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55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Narcotics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55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55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Traffic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55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Warrant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70293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Total Individuals Arrested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28374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>
                          <a:latin typeface="+mn-lt"/>
                        </a:rPr>
                        <a:t>% of 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+mn-lt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+mn-lt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009" y="6400800"/>
            <a:ext cx="571381" cy="57138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920033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9349100"/>
              </p:ext>
            </p:extLst>
          </p:nvPr>
        </p:nvGraphicFramePr>
        <p:xfrm>
          <a:off x="38936" y="1307346"/>
          <a:ext cx="9105064" cy="55731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75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7538">
                  <a:extLst>
                    <a:ext uri="{9D8B030D-6E8A-4147-A177-3AD203B41FA5}">
                      <a16:colId xmlns:a16="http://schemas.microsoft.com/office/drawing/2014/main" val="1694539349"/>
                    </a:ext>
                  </a:extLst>
                </a:gridCol>
                <a:gridCol w="5375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12562">
                  <a:extLst>
                    <a:ext uri="{9D8B030D-6E8A-4147-A177-3AD203B41FA5}">
                      <a16:colId xmlns:a16="http://schemas.microsoft.com/office/drawing/2014/main" val="4064243351"/>
                    </a:ext>
                  </a:extLst>
                </a:gridCol>
                <a:gridCol w="716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9332">
                  <a:extLst>
                    <a:ext uri="{9D8B030D-6E8A-4147-A177-3AD203B41FA5}">
                      <a16:colId xmlns:a16="http://schemas.microsoft.com/office/drawing/2014/main" val="92261027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218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55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8001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270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4136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Encounters w/ PC</a:t>
                      </a:r>
                      <a:r>
                        <a:rPr lang="en-US" sz="1200" baseline="0" dirty="0"/>
                        <a:t> – No Arrest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Individuals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Officer Initiated </a:t>
                      </a:r>
                      <a:r>
                        <a:rPr kumimoji="0" 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% of Total Incidents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5489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Alcohol</a:t>
                      </a:r>
                      <a:r>
                        <a:rPr lang="en-US" sz="1200" b="1" baseline="0" dirty="0"/>
                        <a:t> Related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550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550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–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50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550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-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Narcotics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tx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Traffic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784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Warrant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9097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55500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% of 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+mn-lt"/>
                          <a:cs typeface="Arial" panose="020B0604020202020204" pitchFamily="34" charset="0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+mn-lt"/>
                        </a:rPr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31456" y="0"/>
            <a:ext cx="8153400" cy="1143000"/>
          </a:xfrm>
        </p:spPr>
        <p:txBody>
          <a:bodyPr>
            <a:noAutofit/>
          </a:bodyPr>
          <a:lstStyle/>
          <a:p>
            <a:pPr algn="ctr"/>
            <a:r>
              <a:rPr lang="en-US" sz="2800" dirty="0">
                <a:solidFill>
                  <a:srgbClr val="0070C0"/>
                </a:solidFill>
                <a:latin typeface="Cambria" pitchFamily="18" charset="0"/>
              </a:rPr>
              <a:t>Officer-Initiated</a:t>
            </a:r>
            <a:r>
              <a:rPr lang="en-US" sz="2800" dirty="0">
                <a:latin typeface="Cambria" pitchFamily="18" charset="0"/>
              </a:rPr>
              <a:t> Detentions</a:t>
            </a:r>
            <a:br>
              <a:rPr lang="en-US" sz="2800" u="sng" dirty="0">
                <a:solidFill>
                  <a:prstClr val="white"/>
                </a:solidFill>
                <a:latin typeface="Cambria" pitchFamily="18" charset="0"/>
              </a:rPr>
            </a:br>
            <a:r>
              <a:rPr lang="en-US" sz="2800" dirty="0">
                <a:latin typeface="Cambria" pitchFamily="18" charset="0"/>
              </a:rPr>
              <a:t>Probable Cause to Arrest, but no Arrest.</a:t>
            </a:r>
            <a:br>
              <a:rPr lang="en-US" sz="2800" dirty="0">
                <a:latin typeface="Cambria" pitchFamily="18" charset="0"/>
              </a:rPr>
            </a:br>
            <a:r>
              <a:rPr lang="en-US" sz="2800" dirty="0">
                <a:solidFill>
                  <a:srgbClr val="C00000"/>
                </a:solidFill>
                <a:latin typeface="Cambria" pitchFamily="18" charset="0"/>
              </a:rPr>
              <a:t>4 incident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>
                <a:solidFill>
                  <a:prstClr val="white"/>
                </a:solidFill>
                <a:latin typeface="Cambria" pitchFamily="18" charset="0"/>
              </a:rPr>
              <a:t>involving </a:t>
            </a:r>
            <a:r>
              <a:rPr lang="en-US" sz="2800" dirty="0">
                <a:solidFill>
                  <a:srgbClr val="FFC000"/>
                </a:solidFill>
                <a:latin typeface="Cambria" pitchFamily="18" charset="0"/>
              </a:rPr>
              <a:t>6</a:t>
            </a:r>
            <a:r>
              <a:rPr lang="en-US" sz="2800" dirty="0">
                <a:solidFill>
                  <a:prstClr val="white"/>
                </a:solidFill>
                <a:latin typeface="Cambria" pitchFamily="18" charset="0"/>
              </a:rPr>
              <a:t> </a:t>
            </a:r>
            <a:r>
              <a:rPr lang="en-US" sz="2800" dirty="0">
                <a:solidFill>
                  <a:srgbClr val="FFC000"/>
                </a:solidFill>
                <a:latin typeface="Cambria" pitchFamily="18" charset="0"/>
              </a:rPr>
              <a:t>individual(s)</a:t>
            </a:r>
            <a:endParaRPr lang="en-US" sz="2800" u="sng" dirty="0">
              <a:solidFill>
                <a:srgbClr val="FFC000"/>
              </a:solidFill>
              <a:latin typeface="Cambria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68527" y="6413492"/>
            <a:ext cx="632658" cy="50446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8132861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610600" cy="884571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solidFill>
                  <a:srgbClr val="0070C0"/>
                </a:solidFill>
                <a:latin typeface="Cambria" pitchFamily="18" charset="0"/>
              </a:rPr>
              <a:t>Officer-Initiated</a:t>
            </a:r>
            <a:r>
              <a:rPr lang="en-US" sz="2400" dirty="0">
                <a:latin typeface="Cambria" pitchFamily="18" charset="0"/>
              </a:rPr>
              <a:t> Detentions</a:t>
            </a:r>
            <a:br>
              <a:rPr lang="en-US" sz="2400" u="sng" dirty="0">
                <a:solidFill>
                  <a:prstClr val="white"/>
                </a:solidFill>
                <a:latin typeface="Cambria" pitchFamily="18" charset="0"/>
              </a:rPr>
            </a:br>
            <a:r>
              <a:rPr lang="en-US" sz="2400" dirty="0">
                <a:latin typeface="Cambria" pitchFamily="18" charset="0"/>
              </a:rPr>
              <a:t>Reasonable Suspicion: </a:t>
            </a:r>
            <a:r>
              <a:rPr lang="en-US" sz="2400" dirty="0">
                <a:solidFill>
                  <a:srgbClr val="C00000"/>
                </a:solidFill>
                <a:latin typeface="Cambria" pitchFamily="18" charset="0"/>
              </a:rPr>
              <a:t> 1 incidents</a:t>
            </a:r>
            <a:r>
              <a:rPr lang="en-US" sz="2400" dirty="0">
                <a:latin typeface="Cambria" pitchFamily="18" charset="0"/>
              </a:rPr>
              <a:t> involving</a:t>
            </a:r>
            <a:r>
              <a:rPr lang="en-US" sz="2400" dirty="0">
                <a:solidFill>
                  <a:srgbClr val="FFC000"/>
                </a:solidFill>
                <a:latin typeface="Cambria" pitchFamily="18" charset="0"/>
              </a:rPr>
              <a:t>  2 individual(s) </a:t>
            </a:r>
            <a:endParaRPr lang="en-US" sz="2400" u="sng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90436909"/>
              </p:ext>
            </p:extLst>
          </p:nvPr>
        </p:nvGraphicFramePr>
        <p:xfrm>
          <a:off x="20983" y="942761"/>
          <a:ext cx="9086791" cy="59230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6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099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49540">
                  <a:extLst>
                    <a:ext uri="{9D8B030D-6E8A-4147-A177-3AD203B41FA5}">
                      <a16:colId xmlns:a16="http://schemas.microsoft.com/office/drawing/2014/main" val="2919783903"/>
                    </a:ext>
                  </a:extLst>
                </a:gridCol>
                <a:gridCol w="464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41348">
                  <a:extLst>
                    <a:ext uri="{9D8B030D-6E8A-4147-A177-3AD203B41FA5}">
                      <a16:colId xmlns:a16="http://schemas.microsoft.com/office/drawing/2014/main" val="1077828477"/>
                    </a:ext>
                  </a:extLst>
                </a:gridCol>
                <a:gridCol w="5413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60623">
                  <a:extLst>
                    <a:ext uri="{9D8B030D-6E8A-4147-A177-3AD203B41FA5}">
                      <a16:colId xmlns:a16="http://schemas.microsoft.com/office/drawing/2014/main" val="61452009"/>
                    </a:ext>
                  </a:extLst>
                </a:gridCol>
                <a:gridCol w="52207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413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6003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053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390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60592"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Reasonable Suspicion–No Arrest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Individuals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Officer Initiated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% of Total Incidents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92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Alcohol</a:t>
                      </a:r>
                      <a:r>
                        <a:rPr lang="en-US" sz="1200" b="1" baseline="0" dirty="0"/>
                        <a:t> Related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811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811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–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811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811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–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8743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Narcotics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79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Other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0367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Traffic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3292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Warrant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4174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C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i="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0" dirty="0"/>
                        <a:t>--</a:t>
                      </a:r>
                    </a:p>
                    <a:p>
                      <a:pPr algn="ctr"/>
                      <a:endParaRPr lang="en-US" sz="1400" b="1" i="0" dirty="0"/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78115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% of 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/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i="0" dirty="0"/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1281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8149399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95300" y="1"/>
            <a:ext cx="8153400" cy="1066800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Unconstitutional</a:t>
            </a:r>
            <a:r>
              <a:rPr lang="en-US" sz="2800" dirty="0">
                <a:latin typeface="Cambria" pitchFamily="18" charset="0"/>
              </a:rPr>
              <a:t> Encounter: </a:t>
            </a:r>
            <a:br>
              <a:rPr lang="en-US" sz="2800" dirty="0">
                <a:latin typeface="Cambria" pitchFamily="18" charset="0"/>
              </a:rPr>
            </a:br>
            <a:r>
              <a:rPr lang="en-US" sz="2800" dirty="0">
                <a:solidFill>
                  <a:srgbClr val="C00000"/>
                </a:solidFill>
                <a:latin typeface="Cambria" pitchFamily="18" charset="0"/>
              </a:rPr>
              <a:t>0 incidents</a:t>
            </a:r>
            <a:r>
              <a:rPr lang="en-US" sz="2800" dirty="0">
                <a:latin typeface="Cambria" pitchFamily="18" charset="0"/>
              </a:rPr>
              <a:t> involving </a:t>
            </a:r>
            <a:r>
              <a:rPr lang="en-US" sz="2800" dirty="0">
                <a:solidFill>
                  <a:srgbClr val="FFC000"/>
                </a:solidFill>
                <a:latin typeface="Cambria" pitchFamily="18" charset="0"/>
              </a:rPr>
              <a:t>0 individuals </a:t>
            </a:r>
            <a:endParaRPr lang="en-US" sz="2800" u="sng" dirty="0">
              <a:solidFill>
                <a:srgbClr val="FFC000"/>
              </a:solidFill>
              <a:latin typeface="Cambria" pitchFamily="18" charset="0"/>
            </a:endParaRPr>
          </a:p>
        </p:txBody>
      </p:sp>
      <p:graphicFrame>
        <p:nvGraphicFramePr>
          <p:cNvPr id="9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2872784"/>
              </p:ext>
            </p:extLst>
          </p:nvPr>
        </p:nvGraphicFramePr>
        <p:xfrm>
          <a:off x="178840" y="985098"/>
          <a:ext cx="8786320" cy="52161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21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246219736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17816847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351666005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641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678196">
                <a:tc>
                  <a:txBody>
                    <a:bodyPr/>
                    <a:lstStyle/>
                    <a:p>
                      <a:pPr algn="ctr"/>
                      <a:r>
                        <a:rPr lang="en-US" sz="1200" baseline="0" dirty="0"/>
                        <a:t>Unconstitutional Encounter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Individuals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Contacted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% of Total Incidents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Alcohol</a:t>
                      </a:r>
                      <a:r>
                        <a:rPr lang="en-US" sz="1200" b="1" baseline="0" dirty="0"/>
                        <a:t> Related</a:t>
                      </a:r>
                      <a:endParaRPr lang="en-US" sz="1200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8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Major Crime –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- Person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6898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Minor Crime - Property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Narcotics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689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Other – Unconstitutional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Traffic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Warrant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solidFill>
                            <a:srgbClr val="FFC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36464">
                <a:tc>
                  <a:txBody>
                    <a:bodyPr/>
                    <a:lstStyle/>
                    <a:p>
                      <a:pPr algn="l"/>
                      <a:r>
                        <a:rPr lang="en-US" sz="1200" b="1" dirty="0"/>
                        <a:t>% of Total Individuals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/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i="0" dirty="0"/>
                        <a:t>--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8987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204775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081" y="152401"/>
            <a:ext cx="8153400" cy="834522"/>
          </a:xfrm>
        </p:spPr>
        <p:txBody>
          <a:bodyPr>
            <a:noAutofit/>
          </a:bodyPr>
          <a:lstStyle/>
          <a:p>
            <a:pPr algn="ctr"/>
            <a:br>
              <a:rPr lang="en-US" sz="2400" dirty="0">
                <a:solidFill>
                  <a:prstClr val="white"/>
                </a:solidFill>
                <a:latin typeface="Cambria" pitchFamily="18" charset="0"/>
              </a:rPr>
            </a:br>
            <a:r>
              <a:rPr lang="en-US" sz="2400" dirty="0">
                <a:solidFill>
                  <a:srgbClr val="0070C0"/>
                </a:solidFill>
                <a:latin typeface="Cambria" pitchFamily="18" charset="0"/>
              </a:rPr>
              <a:t>Officer-Initiated</a:t>
            </a:r>
            <a:r>
              <a:rPr lang="en-US" sz="2400" dirty="0">
                <a:solidFill>
                  <a:prstClr val="white"/>
                </a:solidFill>
                <a:latin typeface="Cambria" pitchFamily="18" charset="0"/>
              </a:rPr>
              <a:t> Contacts:</a:t>
            </a:r>
            <a:br>
              <a:rPr lang="en-US" sz="2400" dirty="0">
                <a:solidFill>
                  <a:prstClr val="white"/>
                </a:solidFill>
                <a:latin typeface="Cambria" pitchFamily="18" charset="0"/>
              </a:rPr>
            </a:br>
            <a:r>
              <a:rPr lang="en-US" sz="2400" dirty="0">
                <a:solidFill>
                  <a:prstClr val="white"/>
                </a:solidFill>
                <a:latin typeface="Cambria" pitchFamily="18" charset="0"/>
              </a:rPr>
              <a:t>9 </a:t>
            </a:r>
            <a:r>
              <a:rPr lang="en-US" sz="2400" dirty="0">
                <a:solidFill>
                  <a:srgbClr val="FFC000"/>
                </a:solidFill>
                <a:latin typeface="Cambria" pitchFamily="18" charset="0"/>
              </a:rPr>
              <a:t>Individual(s) </a:t>
            </a:r>
            <a:r>
              <a:rPr lang="en-US" sz="2400" dirty="0">
                <a:latin typeface="Cambria" pitchFamily="18" charset="0"/>
              </a:rPr>
              <a:t>searched and </a:t>
            </a:r>
            <a:r>
              <a:rPr lang="en-US" sz="2400" dirty="0">
                <a:solidFill>
                  <a:srgbClr val="0070C0"/>
                </a:solidFill>
                <a:latin typeface="Cambria" pitchFamily="18" charset="0"/>
              </a:rPr>
              <a:t>0 Vehicle </a:t>
            </a:r>
            <a:r>
              <a:rPr lang="en-US" sz="2400" dirty="0">
                <a:latin typeface="Cambria" pitchFamily="18" charset="0"/>
              </a:rPr>
              <a:t>searches:</a:t>
            </a:r>
            <a:br>
              <a:rPr lang="en-US" sz="2400" dirty="0">
                <a:latin typeface="Cambria" pitchFamily="18" charset="0"/>
              </a:rPr>
            </a:br>
            <a:br>
              <a:rPr lang="en-US" sz="2400" dirty="0">
                <a:latin typeface="Cambria" pitchFamily="18" charset="0"/>
              </a:rPr>
            </a:br>
            <a:endParaRPr lang="en-US" sz="2400" dirty="0">
              <a:latin typeface="Cambria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903886"/>
              </p:ext>
            </p:extLst>
          </p:nvPr>
        </p:nvGraphicFramePr>
        <p:xfrm>
          <a:off x="673521" y="986923"/>
          <a:ext cx="7720519" cy="14267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2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59221">
                  <a:extLst>
                    <a:ext uri="{9D8B030D-6E8A-4147-A177-3AD203B41FA5}">
                      <a16:colId xmlns:a16="http://schemas.microsoft.com/office/drawing/2014/main" val="1905134014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188977354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875475851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15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806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231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Nature of Contact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70C0"/>
                          </a:solidFill>
                        </a:rPr>
                        <a:t>Vehicle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061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Pat-Down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- -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52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Search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7154128"/>
              </p:ext>
            </p:extLst>
          </p:nvPr>
        </p:nvGraphicFramePr>
        <p:xfrm>
          <a:off x="399841" y="2772002"/>
          <a:ext cx="8267878" cy="36377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27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9116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73021">
                  <a:extLst>
                    <a:ext uri="{9D8B030D-6E8A-4147-A177-3AD203B41FA5}">
                      <a16:colId xmlns:a16="http://schemas.microsoft.com/office/drawing/2014/main" val="2286983307"/>
                    </a:ext>
                  </a:extLst>
                </a:gridCol>
                <a:gridCol w="491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73021">
                  <a:extLst>
                    <a:ext uri="{9D8B030D-6E8A-4147-A177-3AD203B41FA5}">
                      <a16:colId xmlns:a16="http://schemas.microsoft.com/office/drawing/2014/main" val="477790652"/>
                    </a:ext>
                  </a:extLst>
                </a:gridCol>
                <a:gridCol w="6182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10888607"/>
                    </a:ext>
                  </a:extLst>
                </a:gridCol>
                <a:gridCol w="5905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1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7237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Evidence Recovered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AM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chemeClr val="tx1"/>
                          </a:solidFill>
                        </a:rPr>
                        <a:t>HM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BM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WF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solidFill>
                            <a:srgbClr val="0070C0"/>
                          </a:solidFill>
                        </a:rPr>
                        <a:t>Vehicle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73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Firearm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73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Narcotics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5400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Firearm &amp; Narcotics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73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Stolen Property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447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Suspected Firearm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3239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7737">
                <a:tc>
                  <a:txBody>
                    <a:bodyPr/>
                    <a:lstStyle/>
                    <a:p>
                      <a:pPr algn="l"/>
                      <a:r>
                        <a:rPr lang="en-US" sz="1400" b="1" dirty="0"/>
                        <a:t>Total Individuals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33.33%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66.66%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_</a:t>
                      </a:r>
                      <a:r>
                        <a:rPr lang="en-US" sz="16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_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i="0" dirty="0"/>
                        <a:t>--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238" y="6096238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extBox 1"/>
          <p:cNvSpPr txBox="1"/>
          <p:nvPr/>
        </p:nvSpPr>
        <p:spPr>
          <a:xfrm>
            <a:off x="3886200" y="2514600"/>
            <a:ext cx="794331" cy="445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673521" y="2395308"/>
            <a:ext cx="773968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/>
              <a:t>7  Search incident to arrest, 1 - Probable Cause Search, 1 - consent search </a:t>
            </a:r>
          </a:p>
        </p:txBody>
      </p:sp>
    </p:spTree>
    <p:extLst>
      <p:ext uri="{BB962C8B-B14F-4D97-AF65-F5344CB8AC3E}">
        <p14:creationId xmlns:p14="http://schemas.microsoft.com/office/powerpoint/2010/main" val="3668701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Encounters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Consensual Encounters: A consensual encounter with a law enforcement officer is not considered a stop or search and therefore, is not entitled to Fourth Amendment protection. </a:t>
            </a:r>
          </a:p>
          <a:p>
            <a:endParaRPr lang="en-US" dirty="0"/>
          </a:p>
          <a:p>
            <a:r>
              <a:rPr lang="en-US" dirty="0"/>
              <a:t>A consensual encounter generally arises when an officer approaches a citizen to inquire about an incident that concerns public safety or the citizen’s safety.</a:t>
            </a:r>
          </a:p>
          <a:p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602796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7200" cy="88637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Composition of the Charlottesville Police Department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229600" cy="5105162"/>
          </a:xfrm>
        </p:spPr>
        <p:txBody>
          <a:bodyPr>
            <a:normAutofit/>
          </a:bodyPr>
          <a:lstStyle/>
          <a:p>
            <a:r>
              <a:rPr lang="en-US" dirty="0"/>
              <a:t>The Charlottesville Police Department currently has 90 sworn employees.  </a:t>
            </a:r>
          </a:p>
          <a:p>
            <a:endParaRPr lang="en-US" dirty="0"/>
          </a:p>
          <a:p>
            <a:pPr marL="36576" indent="0">
              <a:buNone/>
            </a:pPr>
            <a:endParaRPr lang="en-US" dirty="0"/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6528838"/>
              </p:ext>
            </p:extLst>
          </p:nvPr>
        </p:nvGraphicFramePr>
        <p:xfrm>
          <a:off x="533400" y="2519362"/>
          <a:ext cx="7924800" cy="41490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3132206198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3967216316"/>
                    </a:ext>
                  </a:extLst>
                </a:gridCol>
                <a:gridCol w="866523">
                  <a:extLst>
                    <a:ext uri="{9D8B030D-6E8A-4147-A177-3AD203B41FA5}">
                      <a16:colId xmlns:a16="http://schemas.microsoft.com/office/drawing/2014/main" val="1928229208"/>
                    </a:ext>
                  </a:extLst>
                </a:gridCol>
                <a:gridCol w="701310">
                  <a:extLst>
                    <a:ext uri="{9D8B030D-6E8A-4147-A177-3AD203B41FA5}">
                      <a16:colId xmlns:a16="http://schemas.microsoft.com/office/drawing/2014/main" val="3180114454"/>
                    </a:ext>
                  </a:extLst>
                </a:gridCol>
                <a:gridCol w="631178">
                  <a:extLst>
                    <a:ext uri="{9D8B030D-6E8A-4147-A177-3AD203B41FA5}">
                      <a16:colId xmlns:a16="http://schemas.microsoft.com/office/drawing/2014/main" val="1212781647"/>
                    </a:ext>
                  </a:extLst>
                </a:gridCol>
                <a:gridCol w="841572">
                  <a:extLst>
                    <a:ext uri="{9D8B030D-6E8A-4147-A177-3AD203B41FA5}">
                      <a16:colId xmlns:a16="http://schemas.microsoft.com/office/drawing/2014/main" val="2615170311"/>
                    </a:ext>
                  </a:extLst>
                </a:gridCol>
                <a:gridCol w="631178">
                  <a:extLst>
                    <a:ext uri="{9D8B030D-6E8A-4147-A177-3AD203B41FA5}">
                      <a16:colId xmlns:a16="http://schemas.microsoft.com/office/drawing/2014/main" val="774945302"/>
                    </a:ext>
                  </a:extLst>
                </a:gridCol>
                <a:gridCol w="420786">
                  <a:extLst>
                    <a:ext uri="{9D8B030D-6E8A-4147-A177-3AD203B41FA5}">
                      <a16:colId xmlns:a16="http://schemas.microsoft.com/office/drawing/2014/main" val="1597329839"/>
                    </a:ext>
                  </a:extLst>
                </a:gridCol>
                <a:gridCol w="701310">
                  <a:extLst>
                    <a:ext uri="{9D8B030D-6E8A-4147-A177-3AD203B41FA5}">
                      <a16:colId xmlns:a16="http://schemas.microsoft.com/office/drawing/2014/main" val="585041405"/>
                    </a:ext>
                  </a:extLst>
                </a:gridCol>
                <a:gridCol w="911703">
                  <a:extLst>
                    <a:ext uri="{9D8B030D-6E8A-4147-A177-3AD203B41FA5}">
                      <a16:colId xmlns:a16="http://schemas.microsoft.com/office/drawing/2014/main" val="905930773"/>
                    </a:ext>
                  </a:extLst>
                </a:gridCol>
                <a:gridCol w="771440">
                  <a:extLst>
                    <a:ext uri="{9D8B030D-6E8A-4147-A177-3AD203B41FA5}">
                      <a16:colId xmlns:a16="http://schemas.microsoft.com/office/drawing/2014/main" val="316806604"/>
                    </a:ext>
                  </a:extLst>
                </a:gridCol>
              </a:tblGrid>
              <a:tr h="291656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/>
                        <a:t>Officer</a:t>
                      </a:r>
                      <a:r>
                        <a:rPr lang="en-US" sz="1200" u="sng" baseline="0" dirty="0"/>
                        <a:t> in training </a:t>
                      </a:r>
                      <a:endParaRPr lang="en-US" sz="12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/>
                        <a:t>OFF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DET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/>
                        <a:t>CORP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u="sng" dirty="0"/>
                        <a:t>SGT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CAPT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MAJOR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u="sng" dirty="0"/>
                        <a:t>CHIEF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6606294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/>
                        <a:t>WM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018556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BM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2F5496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3558726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6452582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HM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4115545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Bi-Racial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81740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8594832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endParaRPr lang="en-US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4159168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WF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2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1837058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BF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0332135"/>
                  </a:ext>
                </a:extLst>
              </a:tr>
              <a:tr h="256322">
                <a:tc>
                  <a:txBody>
                    <a:bodyPr/>
                    <a:lstStyle/>
                    <a:p>
                      <a:r>
                        <a:rPr lang="en-US" sz="1200" b="1" dirty="0"/>
                        <a:t>AF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1646396"/>
                  </a:ext>
                </a:extLst>
              </a:tr>
              <a:tr h="325160">
                <a:tc>
                  <a:txBody>
                    <a:bodyPr/>
                    <a:lstStyle/>
                    <a:p>
                      <a:r>
                        <a:rPr lang="en-US" sz="1200" b="1" dirty="0"/>
                        <a:t>HF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7357777"/>
                  </a:ext>
                </a:extLst>
              </a:tr>
              <a:tr h="325160">
                <a:tc>
                  <a:txBody>
                    <a:bodyPr/>
                    <a:lstStyle/>
                    <a:p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rgbClr val="1F497D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2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9228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656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Officer-Initiated Demographics: </a:t>
            </a:r>
            <a:r>
              <a:rPr lang="en-US" sz="4000" dirty="0">
                <a:solidFill>
                  <a:srgbClr val="0070C0"/>
                </a:solidFill>
              </a:rPr>
              <a:t>8  </a:t>
            </a:r>
            <a:r>
              <a:rPr lang="en-US" dirty="0">
                <a:solidFill>
                  <a:srgbClr val="0070C0"/>
                </a:solidFill>
              </a:rPr>
              <a:t> </a:t>
            </a:r>
            <a:r>
              <a:rPr lang="en-US" sz="4000" dirty="0">
                <a:solidFill>
                  <a:srgbClr val="0070C0"/>
                </a:solidFill>
              </a:rPr>
              <a:t>officers</a:t>
            </a:r>
            <a:r>
              <a:rPr lang="en-US" sz="4000" dirty="0"/>
              <a:t> involved in </a:t>
            </a:r>
            <a:r>
              <a:rPr lang="en-US" sz="4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14</a:t>
            </a:r>
            <a:r>
              <a:rPr lang="en-US" sz="4000" dirty="0"/>
              <a:t> encounters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4876755"/>
              </p:ext>
            </p:extLst>
          </p:nvPr>
        </p:nvGraphicFramePr>
        <p:xfrm>
          <a:off x="1329811" y="1860218"/>
          <a:ext cx="6096001" cy="449201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75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3060824243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3046997874"/>
                    </a:ext>
                  </a:extLst>
                </a:gridCol>
                <a:gridCol w="30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401444502"/>
                    </a:ext>
                  </a:extLst>
                </a:gridCol>
                <a:gridCol w="381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1358275937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3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40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2241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Investigative Detention by Officer Race/Sex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HF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BF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WF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WM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Total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Officer Making Detention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7896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Officers with 2+ Detentions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AF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AM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HF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HM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BF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BM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WF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WM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167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2+ Detentions by Shift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Daylight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Evening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16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Midnight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253612" y="6367164"/>
            <a:ext cx="6172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/>
              <a:t>Detentions assigned to initiating officer(s). Individual officers are counted once.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05800" y="5908196"/>
            <a:ext cx="1194933" cy="1194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7900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467600" cy="381000"/>
          </a:xfrm>
        </p:spPr>
        <p:txBody>
          <a:bodyPr anchor="t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Total</a:t>
            </a:r>
            <a:r>
              <a: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</a:rPr>
              <a:t>Individuals contacted </a:t>
            </a:r>
            <a:r>
              <a:rPr lang="en-US" sz="1600" b="1" dirty="0">
                <a:solidFill>
                  <a:srgbClr val="FFC000"/>
                </a:solidFill>
                <a:latin typeface="Cambria" pitchFamily="18" charset="0"/>
              </a:rPr>
              <a:t>(17) </a:t>
            </a:r>
            <a:r>
              <a:rPr lang="en-US" sz="1600" dirty="0">
                <a:solidFill>
                  <a:srgbClr val="0070C0"/>
                </a:solidFill>
                <a:latin typeface="Cambria" pitchFamily="18" charset="0"/>
              </a:rPr>
              <a:t>officer initiated</a:t>
            </a:r>
            <a:r>
              <a:rPr lang="en-US" sz="1600" dirty="0">
                <a:latin typeface="Cambria" pitchFamily="18" charset="0"/>
              </a:rPr>
              <a:t> by </a:t>
            </a:r>
            <a:r>
              <a:rPr lang="en-US" sz="1600" dirty="0">
                <a:solidFill>
                  <a:srgbClr val="00B050"/>
                </a:solidFill>
                <a:latin typeface="Cambria" pitchFamily="18" charset="0"/>
              </a:rPr>
              <a:t>Neighborhood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71861"/>
              </p:ext>
            </p:extLst>
          </p:nvPr>
        </p:nvGraphicFramePr>
        <p:xfrm>
          <a:off x="152401" y="361344"/>
          <a:ext cx="8839198" cy="64068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452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5388">
                  <a:extLst>
                    <a:ext uri="{9D8B030D-6E8A-4147-A177-3AD203B41FA5}">
                      <a16:colId xmlns:a16="http://schemas.microsoft.com/office/drawing/2014/main" val="386569623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47080603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3630779730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1114639530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1356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593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Officer Initiated Detentions by </a:t>
                      </a:r>
                      <a:r>
                        <a:rPr lang="en-US" sz="11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Neighborhood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Incidents</a:t>
                      </a:r>
                      <a:r>
                        <a:rPr lang="en-US" sz="1100" b="1" i="0" u="none" strike="noStrike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</a:t>
                      </a:r>
                    </a:p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</a:t>
                      </a:r>
                      <a:r>
                        <a:rPr lang="en-US" sz="11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–</a:t>
                      </a:r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14</a:t>
                      </a: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 - 0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AM-1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HF-0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HM- 0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BF - 6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 - 2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 - 1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WM -7 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Mall-1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07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Downtown-2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5465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Star Hill-3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Westhaven-4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952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10th &amp; Page-5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Rosehill Dr-6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North Downtown-7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MJH-8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Little High-9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Belmont-10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Garrett-11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Ridge St-12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Fifeville-13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JPA-14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The Corner-15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Venable-16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Kellytown-17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North East-18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Locust Grove-19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9456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Woolen Mills-20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Prospect-21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Johnson Village-22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Fry's Spring-23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Lewis Mountain-24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BRSC Area-25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BRSC-26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Blue Ridge-27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CHS-28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Greenbrier-29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29 North-30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The Meadows-31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796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5th Street-32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21144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Longwood-33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689853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657532" y="0"/>
            <a:ext cx="7467600" cy="381000"/>
          </a:xfrm>
        </p:spPr>
        <p:txBody>
          <a:bodyPr anchor="ctr">
            <a:no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Total</a:t>
            </a:r>
            <a:r>
              <a: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</a:t>
            </a:r>
            <a:r>
              <a:rPr lang="en-US" sz="1600" dirty="0">
                <a:latin typeface="Cambria" pitchFamily="18" charset="0"/>
              </a:rPr>
              <a:t>Individuals contacted </a:t>
            </a:r>
            <a:r>
              <a:rPr lang="en-US" sz="1600" b="1" dirty="0">
                <a:solidFill>
                  <a:srgbClr val="FFC000"/>
                </a:solidFill>
                <a:latin typeface="Cambria" pitchFamily="18" charset="0"/>
              </a:rPr>
              <a:t>(25) </a:t>
            </a:r>
            <a:r>
              <a:rPr lang="en-US" sz="1600" dirty="0">
                <a:latin typeface="Cambria" pitchFamily="18" charset="0"/>
              </a:rPr>
              <a:t> </a:t>
            </a:r>
            <a:r>
              <a:rPr lang="en-US" sz="1600" dirty="0">
                <a:solidFill>
                  <a:srgbClr val="0070C0"/>
                </a:solidFill>
                <a:latin typeface="Cambria" pitchFamily="18" charset="0"/>
              </a:rPr>
              <a:t>non-officer initiated</a:t>
            </a:r>
            <a:r>
              <a:rPr lang="en-US" sz="1600" dirty="0">
                <a:latin typeface="Cambria" pitchFamily="18" charset="0"/>
              </a:rPr>
              <a:t> by </a:t>
            </a:r>
            <a:r>
              <a:rPr lang="en-US" sz="1600" dirty="0">
                <a:solidFill>
                  <a:srgbClr val="00B050"/>
                </a:solidFill>
                <a:latin typeface="Cambria" pitchFamily="18" charset="0"/>
              </a:rPr>
              <a:t>Neighborhood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3512552"/>
              </p:ext>
            </p:extLst>
          </p:nvPr>
        </p:nvGraphicFramePr>
        <p:xfrm>
          <a:off x="152406" y="410685"/>
          <a:ext cx="8839193" cy="644317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722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842">
                  <a:extLst>
                    <a:ext uri="{9D8B030D-6E8A-4147-A177-3AD203B41FA5}">
                      <a16:colId xmlns:a16="http://schemas.microsoft.com/office/drawing/2014/main" val="386569623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655546793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3075563721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769908866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428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370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Non-Officer</a:t>
                      </a:r>
                      <a:r>
                        <a:rPr lang="en-US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Initiated </a:t>
                      </a: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Detentions</a:t>
                      </a:r>
                      <a:r>
                        <a:rPr lang="en-US" sz="1100" b="1" u="none" strike="noStrike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-</a:t>
                      </a:r>
                      <a:r>
                        <a:rPr lang="en-US" sz="1100" b="1" u="none" strike="noStrike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1" u="none" strike="noStrike" dirty="0">
                          <a:solidFill>
                            <a:srgbClr val="00B050"/>
                          </a:solidFill>
                          <a:effectLst/>
                          <a:latin typeface="+mn-lt"/>
                        </a:rPr>
                        <a:t>Neighborhoods</a:t>
                      </a:r>
                      <a:endParaRPr lang="en-US" sz="1100" b="1" i="0" u="none" strike="noStrike" dirty="0">
                        <a:solidFill>
                          <a:srgbClr val="00B05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Incidents</a:t>
                      </a:r>
                    </a:p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– 19</a:t>
                      </a: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 -0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 -0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HF-0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HM -1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BF - 1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BM - 12 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WF -3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WM - 8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Mall-1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Downtown-2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Star Hill-3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Westhaven-4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10th &amp; Page-5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Rosehill Dr-6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North Downtown-7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MJH-8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Little High-9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Belmont-10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Garrett-11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Ridge St-12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Fifeville-13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JPA-14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The Corner-15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Venable-16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Kellytown-17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North East-18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Locust Grove-19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Woolen Mills-20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Prospect-21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Johnson Village-22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Fry's Spring-23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Lewis Mountain-24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BRSC Area-25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BRSC-26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Blue Ridge-27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CHS-28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Greenbrier-29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29 North-30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The Meadows-31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5th Street-32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184886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  <a:latin typeface="+mn-lt"/>
                        </a:rPr>
                        <a:t>Longwood-33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656" marR="6656" marT="665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187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Encounters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Unconstitutional : In violation of the requirements of our constitution; not conforming or authorized. </a:t>
            </a:r>
          </a:p>
          <a:p>
            <a:pPr marL="36576" indent="0">
              <a:buNone/>
            </a:pPr>
            <a:endParaRPr lang="en-US" dirty="0"/>
          </a:p>
          <a:p>
            <a:pPr lvl="0"/>
            <a:r>
              <a:rPr lang="en-US" dirty="0"/>
              <a:t>Unconstitutional encounters may result in administrative, civil, and/ or legal action. The Chief of Police is made aware of any such behavior and may respond in a number of ways to address and assure these actions are corrected. </a:t>
            </a:r>
          </a:p>
          <a:p>
            <a:pPr marL="36576" indent="0">
              <a:buNone/>
            </a:pP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61173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white"/>
                </a:solidFill>
              </a:rPr>
              <a:t>Encounters 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Clr>
                <a:srgbClr val="6EA0B0"/>
              </a:buClr>
            </a:pPr>
            <a:r>
              <a:rPr lang="en-US" sz="2300" dirty="0">
                <a:solidFill>
                  <a:prstClr val="white"/>
                </a:solidFill>
              </a:rPr>
              <a:t>Reasonable Suspicion : </a:t>
            </a:r>
            <a:r>
              <a:rPr lang="en-US" sz="2400" dirty="0"/>
              <a:t>Reasonable suspicion is the legal standard by which a police officer has the right to briefly detain a suspect for investigatory purposes. The detention requires a well-founded suspicion of criminal activity. [</a:t>
            </a:r>
            <a:r>
              <a:rPr lang="en-US" sz="2400" dirty="0">
                <a:solidFill>
                  <a:prstClr val="white"/>
                </a:solidFill>
              </a:rPr>
              <a:t>Terry v. Ohio, 392 U.S. 1, 30 (1968)]</a:t>
            </a:r>
          </a:p>
          <a:p>
            <a:pPr lvl="0">
              <a:buClr>
                <a:srgbClr val="6EA0B0"/>
              </a:buClr>
            </a:pPr>
            <a:endParaRPr lang="en-US" sz="2400" dirty="0"/>
          </a:p>
          <a:p>
            <a:pPr lvl="0">
              <a:buClr>
                <a:srgbClr val="6EA0B0"/>
              </a:buClr>
            </a:pPr>
            <a:r>
              <a:rPr lang="en-US" sz="2400" dirty="0"/>
              <a:t>A pat-down of the outside of their clothing for weapons can occur, but not for drugs. </a:t>
            </a:r>
          </a:p>
          <a:p>
            <a:pPr lvl="0">
              <a:buClr>
                <a:srgbClr val="6EA0B0"/>
              </a:buClr>
            </a:pPr>
            <a:endParaRPr lang="en-US" sz="2400" dirty="0"/>
          </a:p>
          <a:p>
            <a:pPr lvl="0">
              <a:buClr>
                <a:srgbClr val="6EA0B0"/>
              </a:buClr>
            </a:pPr>
            <a:r>
              <a:rPr lang="en-US" sz="2400" dirty="0">
                <a:solidFill>
                  <a:prstClr val="white"/>
                </a:solidFill>
              </a:rPr>
              <a:t>Must clearly articulate why the officer believes the individual is currently armed and/or dangerous.</a:t>
            </a:r>
            <a:endParaRPr lang="en-US" sz="2300" dirty="0">
              <a:solidFill>
                <a:prstClr val="white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840645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7467600" cy="1143000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prstClr val="white"/>
                </a:solidFill>
              </a:rPr>
              <a:t>Encounters Definition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7467600" cy="5181600"/>
          </a:xfrm>
        </p:spPr>
        <p:txBody>
          <a:bodyPr>
            <a:normAutofit/>
          </a:bodyPr>
          <a:lstStyle/>
          <a:p>
            <a:pPr marL="36576" lvl="0" indent="0">
              <a:buClr>
                <a:srgbClr val="6EA0B0"/>
              </a:buClr>
              <a:buNone/>
            </a:pPr>
            <a:endParaRPr lang="en-US" sz="2800" dirty="0">
              <a:solidFill>
                <a:prstClr val="white"/>
              </a:solidFill>
            </a:endParaRPr>
          </a:p>
          <a:p>
            <a:pPr lvl="0">
              <a:buClr>
                <a:srgbClr val="6EA0B0"/>
              </a:buClr>
            </a:pPr>
            <a:r>
              <a:rPr lang="en-US" sz="2800" dirty="0">
                <a:solidFill>
                  <a:prstClr val="white"/>
                </a:solidFill>
              </a:rPr>
              <a:t>Probable Cause : “</a:t>
            </a:r>
            <a:r>
              <a:rPr lang="en-US" sz="2800" dirty="0"/>
              <a:t>Probable cause exists where the facts and circumstances within the officers' knowledge and of which they have reasonably trustworthy information are sufficient in themselves to warrant a man of reasonable caution in the belief that an offense has been or is being committed." (</a:t>
            </a:r>
            <a:r>
              <a:rPr lang="en-US" sz="2800" i="1" dirty="0"/>
              <a:t>Brinegar v. U.S.</a:t>
            </a:r>
            <a:r>
              <a:rPr lang="en-US" sz="2800" dirty="0"/>
              <a:t>)</a:t>
            </a:r>
            <a:endParaRPr lang="en-US" sz="2800" dirty="0">
              <a:solidFill>
                <a:prstClr val="white"/>
              </a:solidFill>
            </a:endParaRP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452924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buClr>
                <a:srgbClr val="6EA0B0"/>
              </a:buClr>
            </a:pPr>
            <a:r>
              <a:rPr lang="en-US" sz="2800" dirty="0">
                <a:solidFill>
                  <a:prstClr val="white"/>
                </a:solidFill>
              </a:rPr>
              <a:t>Tracking all detentions regardless of outcome</a:t>
            </a:r>
          </a:p>
          <a:p>
            <a:pPr marL="36576" lvl="0" indent="0">
              <a:buClr>
                <a:srgbClr val="6EA0B0"/>
              </a:buClr>
              <a:buNone/>
            </a:pPr>
            <a:endParaRPr lang="en-US" sz="2800" dirty="0"/>
          </a:p>
          <a:p>
            <a:pPr lvl="0">
              <a:buClr>
                <a:srgbClr val="6EA0B0"/>
              </a:buClr>
            </a:pPr>
            <a:r>
              <a:rPr lang="en-US" sz="2800" dirty="0">
                <a:solidFill>
                  <a:prstClr val="white"/>
                </a:solidFill>
              </a:rPr>
              <a:t>Standardize encounter definition as any contacts that led to a detention, arrest or detention and release</a:t>
            </a:r>
          </a:p>
          <a:p>
            <a:pPr marL="36576" lvl="0" indent="0">
              <a:buClr>
                <a:srgbClr val="6EA0B0"/>
              </a:buClr>
              <a:buNone/>
            </a:pPr>
            <a:endParaRPr lang="en-US" sz="2800" dirty="0"/>
          </a:p>
          <a:p>
            <a:r>
              <a:rPr lang="en-US" sz="2800" dirty="0"/>
              <a:t>Triangulation of data points: Reports, CAD, and Body-Cam.</a:t>
            </a:r>
          </a:p>
          <a:p>
            <a:pPr marL="36576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727045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7620000" cy="487680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endParaRPr lang="en-US" sz="2000" b="1" dirty="0">
              <a:solidFill>
                <a:srgbClr val="0070C0"/>
              </a:solidFill>
            </a:endParaRPr>
          </a:p>
          <a:p>
            <a:pPr marL="36576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Non-Officer Initiated: </a:t>
            </a:r>
            <a:r>
              <a:rPr lang="en-US" sz="2000" dirty="0"/>
              <a:t>officer did not cause the initial interaction. </a:t>
            </a:r>
          </a:p>
          <a:p>
            <a:pPr marL="36576" indent="0">
              <a:buNone/>
            </a:pPr>
            <a:r>
              <a:rPr lang="en-US" sz="2000" dirty="0"/>
              <a:t>Examples include, but are not limited to the following scenarios: </a:t>
            </a:r>
          </a:p>
          <a:p>
            <a:pPr marL="36576" indent="0">
              <a:buNone/>
            </a:pPr>
            <a:endParaRPr lang="en-US" sz="2000" dirty="0"/>
          </a:p>
          <a:p>
            <a:pPr lvl="1"/>
            <a:r>
              <a:rPr lang="en-US" sz="2000" dirty="0"/>
              <a:t>Officer is responding to a 911 call or dispatch from ECC. </a:t>
            </a:r>
          </a:p>
          <a:p>
            <a:pPr lvl="1"/>
            <a:r>
              <a:rPr lang="en-US" sz="2000" dirty="0"/>
              <a:t>Officer receives information from another policing agency.</a:t>
            </a:r>
          </a:p>
          <a:p>
            <a:pPr lvl="1"/>
            <a:r>
              <a:rPr lang="en-US" sz="2000" dirty="0"/>
              <a:t>Victim, citizen or witness engages the officer.</a:t>
            </a:r>
          </a:p>
          <a:p>
            <a:pPr lvl="1"/>
            <a:r>
              <a:rPr lang="en-US" sz="2000" dirty="0"/>
              <a:t>Protective orders, temporary or emergency custody orders.</a:t>
            </a:r>
          </a:p>
          <a:p>
            <a:pPr lvl="1"/>
            <a:r>
              <a:rPr lang="en-US" sz="2000" dirty="0"/>
              <a:t>Non-discretionary interaction such as arrest or search warrant.</a:t>
            </a:r>
          </a:p>
          <a:p>
            <a:pPr marL="36576" indent="0">
              <a:buNone/>
            </a:pPr>
            <a:endParaRPr lang="en-US" sz="2000" dirty="0"/>
          </a:p>
          <a:p>
            <a:pPr marL="36576" indent="0">
              <a:buNone/>
            </a:pPr>
            <a:r>
              <a:rPr lang="en-US" sz="2000" b="1" dirty="0">
                <a:solidFill>
                  <a:srgbClr val="0070C0"/>
                </a:solidFill>
              </a:rPr>
              <a:t>Officer Initiated: </a:t>
            </a:r>
            <a:r>
              <a:rPr lang="en-US" sz="2000" dirty="0"/>
              <a:t>officer engages the individual through personal observations or activities. </a:t>
            </a:r>
          </a:p>
        </p:txBody>
      </p:sp>
    </p:spTree>
    <p:extLst>
      <p:ext uri="{BB962C8B-B14F-4D97-AF65-F5344CB8AC3E}">
        <p14:creationId xmlns:p14="http://schemas.microsoft.com/office/powerpoint/2010/main" val="1380494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Monthly Summary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1066800" y="1981200"/>
            <a:ext cx="7239000" cy="3257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Bef>
                <a:spcPts val="1200"/>
              </a:spcBef>
            </a:pPr>
            <a:r>
              <a:rPr lang="en-US" sz="2400" b="1" kern="0" dirty="0">
                <a:solidFill>
                  <a:srgbClr val="2E74B5"/>
                </a:solidFill>
                <a:latin typeface="Calibri Light" panose="020F03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June 2022: Investigative Detentions </a:t>
            </a:r>
            <a:r>
              <a:rPr lang="en-US" sz="1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200000"/>
              </a:lnSpc>
              <a:spcAft>
                <a:spcPts val="80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Charlottesville Police Department’s officers were engaged in 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3393 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incidents during the month of June.  These incidents included officer initiated, citizen assists, and calls for service. Thirty-three </a:t>
            </a:r>
            <a:r>
              <a:rPr lang="en-US" dirty="0">
                <a:solidFill>
                  <a:srgbClr val="0070C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(33) of these incidents resulted in temporary detentions.  Of these 33 incidents, 19 were non-officer initiated and 14 were officer initiated.  </a:t>
            </a:r>
            <a:endParaRPr lang="en-US" sz="1600" dirty="0">
              <a:solidFill>
                <a:srgbClr val="0070C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16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400" dirty="0">
                <a:latin typeface="Cambria" pitchFamily="18" charset="0"/>
              </a:rPr>
              <a:t>Total Incidents </a:t>
            </a:r>
            <a:r>
              <a:rPr lang="en-US" sz="4400" dirty="0">
                <a:solidFill>
                  <a:srgbClr val="0070C0"/>
                </a:solidFill>
                <a:latin typeface="Cambria" pitchFamily="18" charset="0"/>
              </a:rPr>
              <a:t>33</a:t>
            </a:r>
            <a:endParaRPr lang="en-US" sz="4400" dirty="0">
              <a:solidFill>
                <a:srgbClr val="C00000"/>
              </a:solidFill>
              <a:latin typeface="Cambria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4423214"/>
              </p:ext>
            </p:extLst>
          </p:nvPr>
        </p:nvGraphicFramePr>
        <p:xfrm>
          <a:off x="1143000" y="1600200"/>
          <a:ext cx="685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44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3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9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Nature of Contact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Total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% of Total</a:t>
                      </a:r>
                      <a:r>
                        <a:rPr lang="en-US" sz="1600" baseline="0" dirty="0"/>
                        <a:t> Incidents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Non-Officer Initiated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Officer Initiated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Total Incidents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3134580"/>
              </p:ext>
            </p:extLst>
          </p:nvPr>
        </p:nvGraphicFramePr>
        <p:xfrm>
          <a:off x="1125415" y="3429000"/>
          <a:ext cx="6875585" cy="27432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10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9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4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1886">
                <a:tc>
                  <a:txBody>
                    <a:bodyPr/>
                    <a:lstStyle/>
                    <a:p>
                      <a:r>
                        <a:rPr lang="en-US" dirty="0"/>
                        <a:t>Reason for Detention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% of Total</a:t>
                      </a:r>
                      <a:r>
                        <a:rPr lang="en-US" baseline="0" dirty="0"/>
                        <a:t> Incidents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0070C0"/>
                          </a:solidFill>
                        </a:rPr>
                        <a:t>Officer</a:t>
                      </a:r>
                      <a:r>
                        <a:rPr lang="en-US" sz="1600" b="1" baseline="0" dirty="0">
                          <a:solidFill>
                            <a:srgbClr val="0070C0"/>
                          </a:solidFill>
                        </a:rPr>
                        <a:t> Witnessed</a:t>
                      </a:r>
                      <a:endParaRPr lang="en-US" sz="1600" b="1" dirty="0">
                        <a:solidFill>
                          <a:srgbClr val="0070C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Suspect on Scene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Description Provided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Reasonable</a:t>
                      </a:r>
                      <a:r>
                        <a:rPr lang="en-US" sz="1600" b="1" baseline="0" dirty="0"/>
                        <a:t> Suspicion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Unconstitutional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4948488"/>
                  </a:ext>
                </a:extLst>
              </a:tr>
              <a:tr h="391886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/>
                        <a:t>Total Incidents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600" y="5943600"/>
            <a:ext cx="761762" cy="761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4274215116"/>
      </p:ext>
    </p:extLst>
  </p:cSld>
  <p:clrMapOvr>
    <a:masterClrMapping/>
  </p:clrMapOvr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12AABB36366F4D996F5A7A01C5E9E0" ma:contentTypeVersion="8" ma:contentTypeDescription="Create a new document." ma:contentTypeScope="" ma:versionID="d78d396aca811b135e4c3680f9ac2eb4">
  <xsd:schema xmlns:xsd="http://www.w3.org/2001/XMLSchema" xmlns:xs="http://www.w3.org/2001/XMLSchema" xmlns:p="http://schemas.microsoft.com/office/2006/metadata/properties" xmlns:ns1="http://schemas.microsoft.com/sharepoint/v3" xmlns:ns3="2eba28a3-b029-4d1e-a748-71d95c76de7f" targetNamespace="http://schemas.microsoft.com/office/2006/metadata/properties" ma:root="true" ma:fieldsID="4d00c0dadeb2bb5c8e3ca4ef0f7af389" ns1:_="" ns3:_="">
    <xsd:import namespace="http://schemas.microsoft.com/sharepoint/v3"/>
    <xsd:import namespace="2eba28a3-b029-4d1e-a748-71d95c76de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ba28a3-b029-4d1e-a748-71d95c76de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17DFF9-1955-41D8-82EE-16251E931011}">
  <ds:schemaRefs>
    <ds:schemaRef ds:uri="http://schemas.microsoft.com/sharepoint/v3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2eba28a3-b029-4d1e-a748-71d95c76de7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BDBD4F-437D-4279-9A49-CC6639B1891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27BCB23-7387-43A5-B481-FC38987E7C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eba28a3-b029-4d1e-a748-71d95c76de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104892</TotalTime>
  <Words>3091</Words>
  <Application>Microsoft Office PowerPoint</Application>
  <PresentationFormat>On-screen Show (4:3)</PresentationFormat>
  <Paragraphs>1972</Paragraphs>
  <Slides>23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1" baseType="lpstr">
      <vt:lpstr>Arial</vt:lpstr>
      <vt:lpstr>Calibri</vt:lpstr>
      <vt:lpstr>Calibri Light</vt:lpstr>
      <vt:lpstr>Cambria</vt:lpstr>
      <vt:lpstr>Franklin Gothic Book</vt:lpstr>
      <vt:lpstr>Times New Roman</vt:lpstr>
      <vt:lpstr>Wingdings 2</vt:lpstr>
      <vt:lpstr>Technic</vt:lpstr>
      <vt:lpstr>PowerPoint Presentation</vt:lpstr>
      <vt:lpstr>Encounters Definition</vt:lpstr>
      <vt:lpstr>Encounters Definition</vt:lpstr>
      <vt:lpstr>Encounters Definition</vt:lpstr>
      <vt:lpstr>Encounters Definition</vt:lpstr>
      <vt:lpstr>Standardization</vt:lpstr>
      <vt:lpstr>Definitions</vt:lpstr>
      <vt:lpstr>Monthly Summary</vt:lpstr>
      <vt:lpstr>Total Incidents 33</vt:lpstr>
      <vt:lpstr>Total Detentions: Non-Officer Initiated (19) and Officer Initiated (14) </vt:lpstr>
      <vt:lpstr>Detention Summaries </vt:lpstr>
      <vt:lpstr>All Detentions: Non-Officer (19) Initiated and Officer Initiated (14) resulted in 42 Individuals Contacted </vt:lpstr>
      <vt:lpstr>Officer-Initiated Contacts:14   Individuals Contacted: 17</vt:lpstr>
      <vt:lpstr>Officer-Initiated Detentions: 14 Outcomes for 17 individuals</vt:lpstr>
      <vt:lpstr>Officer-Initiated Detentions Arrests: 9 incidents involving 9 individuals </vt:lpstr>
      <vt:lpstr>Officer-Initiated Detentions Probable Cause to Arrest, but no Arrest. 4 incident involving 6 individual(s)</vt:lpstr>
      <vt:lpstr>Officer-Initiated Detentions Reasonable Suspicion:  1 incidents involving  2 individual(s) </vt:lpstr>
      <vt:lpstr>Unconstitutional Encounter:  0 incidents involving 0 individuals </vt:lpstr>
      <vt:lpstr> Officer-Initiated Contacts: 9 Individual(s) searched and 0 Vehicle searches:  </vt:lpstr>
      <vt:lpstr>Composition of the Charlottesville Police Department </vt:lpstr>
      <vt:lpstr>Officer-Initiated Demographics: 8   officers involved in 14 encounters</vt:lpstr>
      <vt:lpstr> Total Individuals contacted (17) officer initiated by Neighborhood</vt:lpstr>
      <vt:lpstr> Total Individuals contacted (25)  non-officer initiated by Neighborhood</vt:lpstr>
    </vt:vector>
  </TitlesOfParts>
  <Company>City of Charlottesville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Bowman, Cody</dc:creator>
  <cp:lastModifiedBy>Durrette, Tito</cp:lastModifiedBy>
  <cp:revision>1113</cp:revision>
  <cp:lastPrinted>2021-01-14T17:06:13Z</cp:lastPrinted>
  <dcterms:created xsi:type="dcterms:W3CDTF">2018-10-12T19:46:52Z</dcterms:created>
  <dcterms:modified xsi:type="dcterms:W3CDTF">2022-07-20T15:25:05Z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0x0101003012AABB36366F4D996F5A7A01C5E9E0</vt:lpwstr>
  </property>
</Properties>
</file>